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54229"/>
    <a:srgbClr val="2B6200"/>
    <a:srgbClr val="9F5F5F"/>
    <a:srgbClr val="FF404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756" y="-108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4561E09-9FD6-C366-7FDD-C394F2416BB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0C3CBE9F-4EB7-D95C-0DF3-F420BFA3CF4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C6A3C188-3FD7-7FC5-344E-130E306DB0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925EEA-DDAD-0245-8328-7ADFF5E954A6}" type="datetimeFigureOut">
              <a:rPr lang="en-US" smtClean="0"/>
              <a:pPr/>
              <a:t>2/24/2024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61717159-EC7A-11C3-11E7-EC40913EFF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E1371325-8982-8914-A83B-A00AE64A9E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8375BC-44FB-D942-A1F0-30B9CFB3762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250544359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xmlns="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C509B2D-3FF5-DAB9-CE62-055020ED12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2D491D14-59CE-ED4E-F917-B3109DF4579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21F486FE-272F-15AD-0390-3A1BC00E59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925EEA-DDAD-0245-8328-7ADFF5E954A6}" type="datetimeFigureOut">
              <a:rPr lang="en-US" smtClean="0"/>
              <a:pPr/>
              <a:t>2/24/2024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AC97675A-FEE6-C2AF-B6FC-FB93BCC7EB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1239A3FA-1D50-EC47-5CF9-B21EECD7EB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8375BC-44FB-D942-A1F0-30B9CFB3762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57957911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xmlns="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9F8B7D07-447B-E61F-57BA-25860FAB72C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6583FA2B-4BD0-B097-F46C-024EAF18E32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DE540511-68B7-1EE2-A165-06A36BD3B1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925EEA-DDAD-0245-8328-7ADFF5E954A6}" type="datetimeFigureOut">
              <a:rPr lang="en-US" smtClean="0"/>
              <a:pPr/>
              <a:t>2/24/2024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CB3BFE64-E4BF-88B7-736A-AE04FDF3B4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C4756F3F-E18A-8EF1-B35E-51A45A346D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8375BC-44FB-D942-A1F0-30B9CFB3762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298193838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xmlns="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CEF7597-2067-6621-8CD4-815ACF847E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4DC65B84-E51A-E6C9-E4A4-DCA40D728A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96CAB307-9753-4E55-83B9-03DD6022B2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925EEA-DDAD-0245-8328-7ADFF5E954A6}" type="datetimeFigureOut">
              <a:rPr lang="en-US" smtClean="0"/>
              <a:pPr/>
              <a:t>2/24/2024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CAC5DA63-A1E2-FE97-D7DB-B8FB0CE8A5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579F6B75-CB35-B336-3D55-1711CF7892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8375BC-44FB-D942-A1F0-30B9CFB3762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098228147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xmlns="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0686511-C49E-C458-B3A8-A203E36349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E6051556-60F0-84DD-AE62-308C26D5CB9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CDF1C542-6D4D-C685-FD04-EE70CCE043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925EEA-DDAD-0245-8328-7ADFF5E954A6}" type="datetimeFigureOut">
              <a:rPr lang="en-US" smtClean="0"/>
              <a:pPr/>
              <a:t>2/24/2024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605CEB5C-B0F9-3BC3-0004-208881D1E8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5E80B4B2-014A-A921-54F8-C0E90ED547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8375BC-44FB-D942-A1F0-30B9CFB3762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357943291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xmlns="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2AD8072-0AF4-1D0A-327D-C44F45B936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E465B4DE-8E05-876D-FCEE-5BED8C8A49A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DB455BEF-1E48-DBB4-2883-F84BE1521FE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B04C4FE6-5C65-B53E-7F5E-B16DCA84FF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925EEA-DDAD-0245-8328-7ADFF5E954A6}" type="datetimeFigureOut">
              <a:rPr lang="en-US" smtClean="0"/>
              <a:pPr/>
              <a:t>2/24/2024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7E030019-BC39-DF47-2D61-E24C25CDC1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0911F70F-99DB-A2DB-17A0-3A64755D0E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8375BC-44FB-D942-A1F0-30B9CFB3762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960771440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xmlns="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6D30285-391E-8E17-F32E-18A8DEDD5F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0B95EAEF-EBB8-0A56-5973-2762D0F4F51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2B729D25-3CB9-0B14-FA1B-A24D4D4CD01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29D5477C-621F-68E5-CD21-2DA3CFD61F5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47D01D47-2E5E-B49F-AA31-55F539490A2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A2D820D5-485F-E41C-D768-DD0FCE60E9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925EEA-DDAD-0245-8328-7ADFF5E954A6}" type="datetimeFigureOut">
              <a:rPr lang="en-US" smtClean="0"/>
              <a:pPr/>
              <a:t>2/24/2024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B127F284-B2AB-7891-2360-4E5A7D534D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4559C71B-D997-6E14-D489-F2223D0700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8375BC-44FB-D942-A1F0-30B9CFB3762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231750328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xmlns="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1E22C59-D472-2912-F63C-E8F014A584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2BD84802-F947-A7E0-00D0-48BFBE4EBA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925EEA-DDAD-0245-8328-7ADFF5E954A6}" type="datetimeFigureOut">
              <a:rPr lang="en-US" smtClean="0"/>
              <a:pPr/>
              <a:t>2/24/2024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47C9F466-8BAD-DEE8-A247-02A0E5DF04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5146D509-856A-5E20-A345-ECE8114231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8375BC-44FB-D942-A1F0-30B9CFB3762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215060097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xmlns="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8A3D69C0-847B-98D3-98ED-FAFC72FBA8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925EEA-DDAD-0245-8328-7ADFF5E954A6}" type="datetimeFigureOut">
              <a:rPr lang="en-US" smtClean="0"/>
              <a:pPr/>
              <a:t>2/24/2024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00DA2C7E-16C6-B334-14A6-6AF92DFE5D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BC918FF5-0C3E-434C-81CD-39AC1A351D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8375BC-44FB-D942-A1F0-30B9CFB3762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646214438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xmlns="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6EAC507-0430-DE19-D719-B4637253DF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BC29D9DB-BA9E-12E5-F70C-50E911E756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30464FAA-CBDE-2F11-05D7-AD562196B25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149C8917-1A2F-BE17-71DB-11CA86432C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925EEA-DDAD-0245-8328-7ADFF5E954A6}" type="datetimeFigureOut">
              <a:rPr lang="en-US" smtClean="0"/>
              <a:pPr/>
              <a:t>2/24/2024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B7B46D20-7927-067E-F7CA-D355BEB74F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FE0FE5EE-AFF3-6D5A-D1C7-18ACC73D66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8375BC-44FB-D942-A1F0-30B9CFB3762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31796877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xmlns="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53DFA51-022B-04B2-A316-CCA864BBAC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87398CEB-2308-ABFB-8656-1323AFBAFC6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9827142F-9EA4-235F-0594-2CD0FE21EE8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76C7099E-38B5-2866-EC3F-48DCCCCCBA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925EEA-DDAD-0245-8328-7ADFF5E954A6}" type="datetimeFigureOut">
              <a:rPr lang="en-US" smtClean="0"/>
              <a:pPr/>
              <a:t>2/24/2024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A9FB1C00-3ABF-6DF2-A5C9-DD34B1312B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40F73DB8-D3A4-3124-33AA-74D370B330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8375BC-44FB-D942-A1F0-30B9CFB3762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887901849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xmlns="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3869047A-0307-BBD9-B82E-3EE6DE625F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F5824AE4-5CB8-A0CB-31CD-52081365046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C4688C64-E6E0-FCD3-97A7-EC59D1EE65E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925EEA-DDAD-0245-8328-7ADFF5E954A6}" type="datetimeFigureOut">
              <a:rPr lang="en-US" smtClean="0"/>
              <a:pPr/>
              <a:t>2/24/2024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04A26C26-B5EF-E1E7-496A-24C3F71E782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AEE55EB4-AABA-AF18-F4D2-6412345E0C9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8375BC-44FB-D942-A1F0-30B9CFB3762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4329156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>
    <mc:Choice xmlns:p159="http://schemas.microsoft.com/office/powerpoint/2015/09/main" xmlns="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DD607F9-DB92-16D4-2FE4-983B459BA90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D9F69D25-33BD-436A-4FC1-5E5E3345945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B1DF4235-0E24-F723-AFC7-4C120FFDCBA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-1"/>
            <a:ext cx="12192000" cy="6852206"/>
          </a:xfrm>
          <a:prstGeom prst="rect">
            <a:avLst/>
          </a:prstGeom>
        </p:spPr>
      </p:pic>
      <p:sp>
        <p:nvSpPr>
          <p:cNvPr id="6" name="Oval 5">
            <a:extLst>
              <a:ext uri="{FF2B5EF4-FFF2-40B4-BE49-F238E27FC236}">
                <a16:creationId xmlns:a16="http://schemas.microsoft.com/office/drawing/2014/main" xmlns="" id="{69FFBAFB-B5AE-3266-598F-CFD5E972B949}"/>
              </a:ext>
            </a:extLst>
          </p:cNvPr>
          <p:cNvSpPr/>
          <p:nvPr/>
        </p:nvSpPr>
        <p:spPr>
          <a:xfrm>
            <a:off x="6744411" y="2480120"/>
            <a:ext cx="6971589" cy="6852206"/>
          </a:xfrm>
          <a:prstGeom prst="ellipse">
            <a:avLst/>
          </a:prstGeom>
          <a:solidFill>
            <a:srgbClr val="15422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E19B046C-808D-BF32-B45D-60DE7F536052}"/>
              </a:ext>
            </a:extLst>
          </p:cNvPr>
          <p:cNvSpPr txBox="1"/>
          <p:nvPr/>
        </p:nvSpPr>
        <p:spPr>
          <a:xfrm>
            <a:off x="399034" y="402396"/>
            <a:ext cx="1026899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IN" sz="4800" b="1" dirty="0">
                <a:solidFill>
                  <a:schemeClr val="bg1"/>
                </a:solidFill>
                <a:latin typeface="Bell MT" panose="02000000000000000000" pitchFamily="2" charset="0"/>
                <a:ea typeface="Bell MT" panose="02000000000000000000" pitchFamily="2" charset="0"/>
                <a:cs typeface="Aldhabi" pitchFamily="2" charset="-78"/>
              </a:rPr>
              <a:t>MARINE </a:t>
            </a:r>
            <a:r>
              <a:rPr lang="en-IN" sz="4800" b="1" dirty="0" smtClean="0">
                <a:solidFill>
                  <a:schemeClr val="bg1"/>
                </a:solidFill>
                <a:latin typeface="Bell MT" panose="02000000000000000000" pitchFamily="2" charset="0"/>
                <a:ea typeface="Bell MT" panose="02000000000000000000" pitchFamily="2" charset="0"/>
                <a:cs typeface="Aldhabi" pitchFamily="2" charset="-78"/>
              </a:rPr>
              <a:t>CHORDATES: DUGONG</a:t>
            </a:r>
          </a:p>
          <a:p>
            <a:pPr algn="l"/>
            <a:r>
              <a:rPr lang="en-US" sz="4800" b="1" dirty="0" smtClean="0">
                <a:solidFill>
                  <a:schemeClr val="bg1"/>
                </a:solidFill>
                <a:latin typeface="Bell MT" panose="02000000000000000000" pitchFamily="2" charset="0"/>
                <a:ea typeface="Bell MT" panose="02000000000000000000" pitchFamily="2" charset="0"/>
                <a:cs typeface="Aldhabi" pitchFamily="2" charset="-78"/>
              </a:rPr>
              <a:t>	</a:t>
            </a:r>
            <a:r>
              <a:rPr lang="en-US" sz="4800" b="1" dirty="0" smtClean="0">
                <a:solidFill>
                  <a:schemeClr val="bg1"/>
                </a:solidFill>
                <a:latin typeface="Bell MT" panose="02000000000000000000" pitchFamily="2" charset="0"/>
                <a:ea typeface="Bell MT" panose="02000000000000000000" pitchFamily="2" charset="0"/>
                <a:cs typeface="Aldhabi" pitchFamily="2" charset="-78"/>
              </a:rPr>
              <a:t>						</a:t>
            </a:r>
            <a:r>
              <a:rPr lang="en-US" sz="3200" b="1" dirty="0" smtClean="0">
                <a:solidFill>
                  <a:schemeClr val="bg1"/>
                </a:solidFill>
                <a:latin typeface="Bell MT" panose="02000000000000000000" pitchFamily="2" charset="0"/>
                <a:ea typeface="Bell MT" panose="02000000000000000000" pitchFamily="2" charset="0"/>
                <a:cs typeface="Aldhabi" pitchFamily="2" charset="-78"/>
              </a:rPr>
              <a:t>By </a:t>
            </a:r>
            <a:r>
              <a:rPr lang="en-US" sz="3200" b="1" dirty="0" err="1" smtClean="0">
                <a:solidFill>
                  <a:schemeClr val="bg1"/>
                </a:solidFill>
                <a:latin typeface="Bell MT" panose="02000000000000000000" pitchFamily="2" charset="0"/>
                <a:ea typeface="Bell MT" panose="02000000000000000000" pitchFamily="2" charset="0"/>
                <a:cs typeface="Aldhabi" pitchFamily="2" charset="-78"/>
              </a:rPr>
              <a:t>Ankit</a:t>
            </a:r>
            <a:r>
              <a:rPr lang="en-US" sz="3200" b="1" dirty="0" smtClean="0">
                <a:solidFill>
                  <a:schemeClr val="bg1"/>
                </a:solidFill>
                <a:latin typeface="Bell MT" panose="02000000000000000000" pitchFamily="2" charset="0"/>
                <a:ea typeface="Bell MT" panose="02000000000000000000" pitchFamily="2" charset="0"/>
                <a:cs typeface="Aldhabi" pitchFamily="2" charset="-78"/>
              </a:rPr>
              <a:t> </a:t>
            </a:r>
            <a:r>
              <a:rPr lang="en-US" sz="3200" b="1" dirty="0" err="1" smtClean="0">
                <a:solidFill>
                  <a:schemeClr val="bg1"/>
                </a:solidFill>
                <a:latin typeface="Bell MT" panose="02000000000000000000" pitchFamily="2" charset="0"/>
                <a:ea typeface="Bell MT" panose="02000000000000000000" pitchFamily="2" charset="0"/>
                <a:cs typeface="Aldhabi" pitchFamily="2" charset="-78"/>
              </a:rPr>
              <a:t>Ghosh</a:t>
            </a:r>
            <a:endParaRPr lang="en-US" sz="4800" b="1" dirty="0">
              <a:solidFill>
                <a:schemeClr val="bg1"/>
              </a:solidFill>
              <a:latin typeface="Bell MT" panose="02000000000000000000" pitchFamily="2" charset="0"/>
              <a:ea typeface="Bell MT" panose="02000000000000000000" pitchFamily="2" charset="0"/>
              <a:cs typeface="Aldhabi" pitchFamily="2" charset="-78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F231CBA7-B6F9-B711-7D37-89D873DFD74A}"/>
              </a:ext>
            </a:extLst>
          </p:cNvPr>
          <p:cNvSpPr txBox="1"/>
          <p:nvPr/>
        </p:nvSpPr>
        <p:spPr>
          <a:xfrm>
            <a:off x="353371" y="1651078"/>
            <a:ext cx="2897980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IN" dirty="0">
                <a:solidFill>
                  <a:schemeClr val="bg1"/>
                </a:solidFill>
              </a:rPr>
              <a:t>Marine chordates encompass a diverse group of animals that inhabit the world’s oceans. These creatures include familiar vertebrates like fish, sharks, and marine mammals. Their varied adaptations reflect the challenges of marine environments, showcasing a fascinating array of forms and </a:t>
            </a:r>
            <a:r>
              <a:rPr lang="en-IN" dirty="0" err="1">
                <a:solidFill>
                  <a:schemeClr val="bg1"/>
                </a:solidFill>
              </a:rPr>
              <a:t>behaviors</a:t>
            </a:r>
            <a:r>
              <a:rPr lang="en-IN" dirty="0">
                <a:solidFill>
                  <a:schemeClr val="bg1"/>
                </a:solidFill>
              </a:rPr>
              <a:t> essential to their survival in the vast and dynamic world beneath the waves.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xmlns="" id="{5AF75804-C0FE-F6F3-AC0B-71D9C07E90E6}"/>
              </a:ext>
            </a:extLst>
          </p:cNvPr>
          <p:cNvSpPr/>
          <p:nvPr/>
        </p:nvSpPr>
        <p:spPr>
          <a:xfrm>
            <a:off x="8947707" y="4273459"/>
            <a:ext cx="2548547" cy="2015311"/>
          </a:xfrm>
          <a:prstGeom prst="roundRect">
            <a:avLst/>
          </a:prstGeom>
          <a:solidFill>
            <a:schemeClr val="accent6">
              <a:lumMod val="5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xmlns="" id="{D5AF623E-9000-AF20-E37A-B5C995807320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367603" y="3119262"/>
            <a:ext cx="1268989" cy="654587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xmlns="" id="{D07FDBB3-DF3B-ECE6-DE46-795D67C61FF6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0967220" y="3130584"/>
            <a:ext cx="1079227" cy="708365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xmlns="" id="{1A210D33-2862-5831-DCEA-07813126676C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9786202" y="2724489"/>
            <a:ext cx="1031408" cy="689351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xmlns="" id="{4F8158F2-D30B-C858-06EA-FE0CA23D1318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660611" y="3906506"/>
            <a:ext cx="858145" cy="664545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xmlns="" id="{70F702DB-B492-E708-56D7-A7DE873AA5B1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075912" y="4845222"/>
            <a:ext cx="1043541" cy="717046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C2A7959E-121E-681D-9B94-6F63FD56E7CB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122676" y="5928808"/>
            <a:ext cx="1075869" cy="719925"/>
          </a:xfrm>
          <a:prstGeom prst="rect">
            <a:avLst/>
          </a:prstGeom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xmlns="" id="{0C1DC4F3-45F3-3EC1-BC9E-D2ADE5F0E65A}"/>
              </a:ext>
            </a:extLst>
          </p:cNvPr>
          <p:cNvSpPr txBox="1"/>
          <p:nvPr/>
        </p:nvSpPr>
        <p:spPr>
          <a:xfrm>
            <a:off x="9262167" y="4931766"/>
            <a:ext cx="205296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IN" sz="2000" dirty="0">
                <a:solidFill>
                  <a:schemeClr val="bg1"/>
                </a:solidFill>
                <a:latin typeface="Bell MT" panose="02020503060305020303" pitchFamily="18" charset="0"/>
              </a:rPr>
              <a:t>Some well known marine chordates </a:t>
            </a:r>
            <a:endParaRPr lang="en-US" sz="2000" dirty="0">
              <a:solidFill>
                <a:schemeClr val="bg1"/>
              </a:solidFill>
              <a:latin typeface="Bell MT" panose="020205030603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863157809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xmlns="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1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xmlns="" id="{BF52EA0C-2877-48D0-1C44-DDEE045E201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xmlns="" id="{316A33CF-6E0A-A81D-1D38-153D3D556A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057" y="270052"/>
            <a:ext cx="4014289" cy="873782"/>
          </a:xfrm>
        </p:spPr>
        <p:txBody>
          <a:bodyPr/>
          <a:lstStyle/>
          <a:p>
            <a:r>
              <a:rPr lang="en-IN" b="1" dirty="0">
                <a:solidFill>
                  <a:schemeClr val="bg1"/>
                </a:solidFill>
                <a:latin typeface="Bell MT" panose="02020503060305020303" pitchFamily="18" charset="0"/>
              </a:rPr>
              <a:t>DUGONGS</a:t>
            </a:r>
            <a:r>
              <a:rPr lang="en-IN" dirty="0">
                <a:solidFill>
                  <a:schemeClr val="bg1"/>
                </a:solidFill>
                <a:latin typeface="Bell MT" panose="02020503060305020303" pitchFamily="18" charset="0"/>
              </a:rPr>
              <a:t> </a:t>
            </a:r>
            <a:endParaRPr lang="en-US" dirty="0">
              <a:solidFill>
                <a:schemeClr val="bg1"/>
              </a:solidFill>
              <a:latin typeface="Bell MT" panose="02020503060305020303" pitchFamily="18" charset="0"/>
            </a:endParaRPr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xmlns="" id="{447FD9B5-5869-F345-804F-41254E0925C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09057" y="1230176"/>
            <a:ext cx="6394790" cy="3298645"/>
          </a:xfr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2BCA62AA-4131-54A1-D62C-207C1075207E}"/>
              </a:ext>
            </a:extLst>
          </p:cNvPr>
          <p:cNvSpPr txBox="1"/>
          <p:nvPr/>
        </p:nvSpPr>
        <p:spPr>
          <a:xfrm flipH="1">
            <a:off x="8073478" y="3567499"/>
            <a:ext cx="3835794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IN" sz="2400" b="1" dirty="0">
                <a:solidFill>
                  <a:schemeClr val="bg1"/>
                </a:solidFill>
                <a:latin typeface="Bell MT" panose="02020503060305020303" pitchFamily="18" charset="0"/>
              </a:rPr>
              <a:t>Systematic position </a:t>
            </a:r>
            <a:r>
              <a:rPr lang="en-IN" sz="2400" dirty="0">
                <a:solidFill>
                  <a:schemeClr val="bg1"/>
                </a:solidFill>
                <a:latin typeface="Bell MT" panose="02020503060305020303" pitchFamily="18" charset="0"/>
              </a:rPr>
              <a:t>(Acc. To J.Z. Young, 1981)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IN" dirty="0">
                <a:solidFill>
                  <a:schemeClr val="bg1"/>
                </a:solidFill>
              </a:rPr>
              <a:t>Kingdom: Animalia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IN" dirty="0">
                <a:solidFill>
                  <a:schemeClr val="bg1"/>
                </a:solidFill>
              </a:rPr>
              <a:t>Phylum: Chordata 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IN" dirty="0">
                <a:solidFill>
                  <a:schemeClr val="bg1"/>
                </a:solidFill>
              </a:rPr>
              <a:t>Subphylum: Vertebrata  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IN" dirty="0">
                <a:solidFill>
                  <a:schemeClr val="bg1"/>
                </a:solidFill>
              </a:rPr>
              <a:t>Class: Mammalia 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IN" dirty="0">
                <a:solidFill>
                  <a:schemeClr val="bg1"/>
                </a:solidFill>
              </a:rPr>
              <a:t>Order: </a:t>
            </a:r>
            <a:r>
              <a:rPr lang="en-IN" dirty="0" err="1">
                <a:solidFill>
                  <a:schemeClr val="bg1"/>
                </a:solidFill>
              </a:rPr>
              <a:t>Sirenia</a:t>
            </a:r>
            <a:endParaRPr lang="en-IN" dirty="0">
              <a:solidFill>
                <a:schemeClr val="bg1"/>
              </a:solidFill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IN" dirty="0">
                <a:solidFill>
                  <a:schemeClr val="bg1"/>
                </a:solidFill>
              </a:rPr>
              <a:t>Family: </a:t>
            </a:r>
            <a:r>
              <a:rPr lang="en-IN" dirty="0" err="1">
                <a:solidFill>
                  <a:schemeClr val="bg1"/>
                </a:solidFill>
              </a:rPr>
              <a:t>Dugongidae</a:t>
            </a:r>
            <a:r>
              <a:rPr lang="en-IN" dirty="0">
                <a:solidFill>
                  <a:schemeClr val="bg1"/>
                </a:solidFill>
              </a:rPr>
              <a:t> 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IN" dirty="0">
                <a:solidFill>
                  <a:schemeClr val="bg1"/>
                </a:solidFill>
              </a:rPr>
              <a:t>Genus: Dugong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IN" dirty="0">
                <a:solidFill>
                  <a:schemeClr val="bg1"/>
                </a:solidFill>
              </a:rPr>
              <a:t>Species: </a:t>
            </a:r>
            <a:r>
              <a:rPr lang="en-IN" dirty="0" err="1">
                <a:solidFill>
                  <a:schemeClr val="bg1"/>
                </a:solidFill>
              </a:rPr>
              <a:t>Dugon</a:t>
            </a:r>
            <a:endParaRPr lang="en-IN" dirty="0">
              <a:solidFill>
                <a:schemeClr val="bg1"/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35745324-B2DC-675A-1E79-C04DE62ECF7C}"/>
              </a:ext>
            </a:extLst>
          </p:cNvPr>
          <p:cNvSpPr txBox="1"/>
          <p:nvPr/>
        </p:nvSpPr>
        <p:spPr>
          <a:xfrm>
            <a:off x="751813" y="4966437"/>
            <a:ext cx="3995846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IN" dirty="0">
                <a:solidFill>
                  <a:schemeClr val="bg1"/>
                </a:solidFill>
              </a:rPr>
              <a:t>Dugongs (</a:t>
            </a:r>
            <a:r>
              <a:rPr lang="en-IN" b="1" i="1" dirty="0">
                <a:solidFill>
                  <a:schemeClr val="bg1"/>
                </a:solidFill>
              </a:rPr>
              <a:t>Dugong </a:t>
            </a:r>
            <a:r>
              <a:rPr lang="en-IN" b="1" i="1" dirty="0" err="1">
                <a:solidFill>
                  <a:schemeClr val="bg1"/>
                </a:solidFill>
              </a:rPr>
              <a:t>dugon</a:t>
            </a:r>
            <a:r>
              <a:rPr lang="en-IN" dirty="0">
                <a:solidFill>
                  <a:schemeClr val="bg1"/>
                </a:solidFill>
              </a:rPr>
              <a:t>), also known as </a:t>
            </a:r>
            <a:r>
              <a:rPr lang="en-IN" b="1" dirty="0">
                <a:solidFill>
                  <a:schemeClr val="bg1"/>
                </a:solidFill>
              </a:rPr>
              <a:t>sea cows</a:t>
            </a:r>
            <a:r>
              <a:rPr lang="en-IN" dirty="0">
                <a:solidFill>
                  <a:schemeClr val="bg1"/>
                </a:solidFill>
              </a:rPr>
              <a:t>, have a broad but fragmented range, encompassing tropical waters from East Africa to Vanuatu, about 26 degrees both north and south of the equator.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xmlns="" id="{42B23FD7-BC78-BF38-1680-454A7DFFABE2}"/>
              </a:ext>
            </a:extLst>
          </p:cNvPr>
          <p:cNvSpPr/>
          <p:nvPr/>
        </p:nvSpPr>
        <p:spPr>
          <a:xfrm>
            <a:off x="6942453" y="-2807853"/>
            <a:ext cx="5471123" cy="5615706"/>
          </a:xfrm>
          <a:prstGeom prst="ellipse">
            <a:avLst/>
          </a:prstGeom>
          <a:solidFill>
            <a:srgbClr val="154229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endParaRPr lang="en-US" sz="4800" dirty="0">
              <a:latin typeface="Bell MT" panose="02020503060305020303" pitchFamily="18" charset="0"/>
            </a:endParaRP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xmlns="" id="{2440E134-826C-72A6-5E21-7CB233986B61}"/>
              </a:ext>
            </a:extLst>
          </p:cNvPr>
          <p:cNvSpPr/>
          <p:nvPr/>
        </p:nvSpPr>
        <p:spPr>
          <a:xfrm>
            <a:off x="7454081" y="217124"/>
            <a:ext cx="4447869" cy="1383194"/>
          </a:xfrm>
          <a:prstGeom prst="roundRect">
            <a:avLst/>
          </a:prstGeom>
          <a:solidFill>
            <a:schemeClr val="accent6">
              <a:lumMod val="5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8AA92E6F-DDDE-3FDE-173A-F72516BE5358}"/>
              </a:ext>
            </a:extLst>
          </p:cNvPr>
          <p:cNvSpPr txBox="1"/>
          <p:nvPr/>
        </p:nvSpPr>
        <p:spPr>
          <a:xfrm>
            <a:off x="7470651" y="501968"/>
            <a:ext cx="461290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IN" sz="2400" b="1" dirty="0">
                <a:solidFill>
                  <a:schemeClr val="bg1"/>
                </a:solidFill>
                <a:latin typeface="Bell MT" panose="02020503060305020303" pitchFamily="18" charset="0"/>
              </a:rPr>
              <a:t>Scientific name: </a:t>
            </a:r>
            <a:r>
              <a:rPr lang="en-IN" sz="2400" i="1" dirty="0">
                <a:solidFill>
                  <a:schemeClr val="bg1"/>
                </a:solidFill>
                <a:latin typeface="Bell MT" panose="02020503060305020303" pitchFamily="18" charset="0"/>
              </a:rPr>
              <a:t>Dugong </a:t>
            </a:r>
            <a:r>
              <a:rPr lang="en-IN" sz="2400" i="1" dirty="0" err="1">
                <a:solidFill>
                  <a:schemeClr val="bg1"/>
                </a:solidFill>
                <a:latin typeface="Bell MT" panose="02020503060305020303" pitchFamily="18" charset="0"/>
              </a:rPr>
              <a:t>dugon</a:t>
            </a:r>
            <a:endParaRPr lang="en-IN" sz="2400" i="1" dirty="0">
              <a:solidFill>
                <a:schemeClr val="bg1"/>
              </a:solidFill>
              <a:latin typeface="Bell MT" panose="02020503060305020303" pitchFamily="18" charset="0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IN" sz="2400" b="1" dirty="0">
                <a:solidFill>
                  <a:schemeClr val="bg1"/>
                </a:solidFill>
                <a:latin typeface="Bell MT" panose="02020503060305020303" pitchFamily="18" charset="0"/>
              </a:rPr>
              <a:t>Common name: </a:t>
            </a:r>
            <a:r>
              <a:rPr lang="en-IN" sz="2400" dirty="0">
                <a:solidFill>
                  <a:schemeClr val="bg1"/>
                </a:solidFill>
                <a:latin typeface="Bell MT" panose="02020503060305020303" pitchFamily="18" charset="0"/>
              </a:rPr>
              <a:t>Sea cows</a:t>
            </a:r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xmlns="" id="{A6212A51-A540-389D-FCAA-350D7A81AB0E}"/>
              </a:ext>
            </a:extLst>
          </p:cNvPr>
          <p:cNvSpPr/>
          <p:nvPr/>
        </p:nvSpPr>
        <p:spPr>
          <a:xfrm>
            <a:off x="-3221659" y="2807853"/>
            <a:ext cx="2350792" cy="3465674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xmlns="" id="{81922083-C42B-6B51-86AF-B179D831A794}"/>
              </a:ext>
            </a:extLst>
          </p:cNvPr>
          <p:cNvSpPr/>
          <p:nvPr/>
        </p:nvSpPr>
        <p:spPr>
          <a:xfrm>
            <a:off x="-3080295" y="2807853"/>
            <a:ext cx="2350792" cy="3465674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: Rounded Corners 17">
            <a:extLst>
              <a:ext uri="{FF2B5EF4-FFF2-40B4-BE49-F238E27FC236}">
                <a16:creationId xmlns:a16="http://schemas.microsoft.com/office/drawing/2014/main" xmlns="" id="{A2FF492E-5DC3-C149-7850-E141CC1CACCA}"/>
              </a:ext>
            </a:extLst>
          </p:cNvPr>
          <p:cNvSpPr/>
          <p:nvPr/>
        </p:nvSpPr>
        <p:spPr>
          <a:xfrm>
            <a:off x="-3110871" y="2807853"/>
            <a:ext cx="2350792" cy="3465674"/>
          </a:xfrm>
          <a:prstGeom prst="roundRect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: Rounded Corners 20">
            <a:extLst>
              <a:ext uri="{FF2B5EF4-FFF2-40B4-BE49-F238E27FC236}">
                <a16:creationId xmlns:a16="http://schemas.microsoft.com/office/drawing/2014/main" xmlns="" id="{4A60AD3B-EBCA-1609-08EB-C05AC2412671}"/>
              </a:ext>
            </a:extLst>
          </p:cNvPr>
          <p:cNvSpPr/>
          <p:nvPr/>
        </p:nvSpPr>
        <p:spPr>
          <a:xfrm>
            <a:off x="-3150281" y="2807853"/>
            <a:ext cx="2350792" cy="3465674"/>
          </a:xfrm>
          <a:prstGeom prst="roundRect">
            <a:avLst/>
          </a:prstGeom>
          <a:solidFill>
            <a:schemeClr val="accent4">
              <a:lumMod val="5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602079901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xmlns="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>
            <a:extLst>
              <a:ext uri="{FF2B5EF4-FFF2-40B4-BE49-F238E27FC236}">
                <a16:creationId xmlns:a16="http://schemas.microsoft.com/office/drawing/2014/main" xmlns="" id="{AE7C373A-D589-8264-A74F-717B1C2F5B2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xmlns="" id="{3F1F415E-C9CE-6C6B-E218-AFF45AF66D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xmlns="" id="{2BB0B635-F181-F320-75ED-D97EB3B5B41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-1" y="-1"/>
            <a:ext cx="12192001" cy="6858001"/>
          </a:xfrm>
        </p:spPr>
      </p:pic>
      <p:sp>
        <p:nvSpPr>
          <p:cNvPr id="5" name="Oval 4">
            <a:extLst>
              <a:ext uri="{FF2B5EF4-FFF2-40B4-BE49-F238E27FC236}">
                <a16:creationId xmlns:a16="http://schemas.microsoft.com/office/drawing/2014/main" xmlns="" id="{20BA6149-348D-36B5-119A-EE62E4B710ED}"/>
              </a:ext>
            </a:extLst>
          </p:cNvPr>
          <p:cNvSpPr/>
          <p:nvPr/>
        </p:nvSpPr>
        <p:spPr>
          <a:xfrm>
            <a:off x="-192478" y="-3900659"/>
            <a:ext cx="5471123" cy="5615706"/>
          </a:xfrm>
          <a:prstGeom prst="ellipse">
            <a:avLst/>
          </a:prstGeom>
          <a:solidFill>
            <a:srgbClr val="154229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endParaRPr lang="en-US" sz="4800" dirty="0">
              <a:latin typeface="Bell MT" panose="02020503060305020303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56A6C813-CC45-0937-F4BC-408BB82DAF03}"/>
              </a:ext>
            </a:extLst>
          </p:cNvPr>
          <p:cNvSpPr txBox="1"/>
          <p:nvPr/>
        </p:nvSpPr>
        <p:spPr>
          <a:xfrm>
            <a:off x="400439" y="122954"/>
            <a:ext cx="411043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3600" b="1" dirty="0">
                <a:solidFill>
                  <a:schemeClr val="bg1"/>
                </a:solidFill>
                <a:latin typeface="Bell MT" panose="02020503060305020303" pitchFamily="18" charset="0"/>
              </a:rPr>
              <a:t>General behaviour of  Dugongs </a:t>
            </a:r>
            <a:endParaRPr lang="en-US" sz="3600" b="1" dirty="0">
              <a:solidFill>
                <a:schemeClr val="bg1"/>
              </a:solidFill>
              <a:latin typeface="Bell MT" panose="02020503060305020303" pitchFamily="18" charset="0"/>
            </a:endParaRP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xmlns="" id="{4173CF54-5EA4-8EF7-8634-D24410B0D1B2}"/>
              </a:ext>
            </a:extLst>
          </p:cNvPr>
          <p:cNvSpPr/>
          <p:nvPr/>
        </p:nvSpPr>
        <p:spPr>
          <a:xfrm>
            <a:off x="581483" y="2634401"/>
            <a:ext cx="2350792" cy="3465674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xmlns="" id="{905C2DF5-9EBF-DBDF-829F-84B7D0789F1E}"/>
              </a:ext>
            </a:extLst>
          </p:cNvPr>
          <p:cNvSpPr/>
          <p:nvPr/>
        </p:nvSpPr>
        <p:spPr>
          <a:xfrm>
            <a:off x="3513759" y="2634401"/>
            <a:ext cx="2350792" cy="3465674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xmlns="" id="{5F8DC603-7678-1EEE-3E43-F432F15D0ECA}"/>
              </a:ext>
            </a:extLst>
          </p:cNvPr>
          <p:cNvSpPr/>
          <p:nvPr/>
        </p:nvSpPr>
        <p:spPr>
          <a:xfrm>
            <a:off x="6446035" y="2634401"/>
            <a:ext cx="2350792" cy="3465674"/>
          </a:xfrm>
          <a:prstGeom prst="roundRect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xmlns="" id="{0F9728A2-9EAC-D7E8-C137-09E473725A78}"/>
              </a:ext>
            </a:extLst>
          </p:cNvPr>
          <p:cNvSpPr/>
          <p:nvPr/>
        </p:nvSpPr>
        <p:spPr>
          <a:xfrm>
            <a:off x="9378311" y="2634401"/>
            <a:ext cx="2350792" cy="3465674"/>
          </a:xfrm>
          <a:prstGeom prst="roundRect">
            <a:avLst/>
          </a:prstGeom>
          <a:solidFill>
            <a:schemeClr val="accent4">
              <a:lumMod val="5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CD5370A2-2B4C-AF92-8687-A2065736A885}"/>
              </a:ext>
            </a:extLst>
          </p:cNvPr>
          <p:cNvSpPr txBox="1"/>
          <p:nvPr/>
        </p:nvSpPr>
        <p:spPr>
          <a:xfrm>
            <a:off x="729631" y="2720633"/>
            <a:ext cx="2054496" cy="34470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2400" b="1" dirty="0">
                <a:latin typeface="Bodoni MT Condensed" panose="02000000000000000000" pitchFamily="2" charset="0"/>
                <a:ea typeface="Bodoni MT Condensed" panose="02000000000000000000" pitchFamily="2" charset="0"/>
              </a:rPr>
              <a:t>Social behaviour 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IN" sz="1600" dirty="0"/>
              <a:t>They are social animals, often found in small groups. 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IN" sz="1600" dirty="0"/>
              <a:t>They can also be solitary sometimes.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IN" sz="1600" dirty="0"/>
              <a:t>Larger gatherings can occur in areas with abundant food.</a:t>
            </a:r>
          </a:p>
          <a:p>
            <a:pPr algn="l"/>
            <a:endParaRPr lang="en-US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xmlns="" id="{01A4AE87-041F-95B0-BB94-5A2FFF997CD0}"/>
              </a:ext>
            </a:extLst>
          </p:cNvPr>
          <p:cNvSpPr txBox="1"/>
          <p:nvPr/>
        </p:nvSpPr>
        <p:spPr>
          <a:xfrm>
            <a:off x="3594592" y="2720633"/>
            <a:ext cx="2189126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2400" b="1" dirty="0">
                <a:latin typeface="Bodoni MT Condensed" panose="02070606080606020203" pitchFamily="18" charset="0"/>
              </a:rPr>
              <a:t>Communication</a:t>
            </a:r>
            <a:r>
              <a:rPr lang="en-IN" dirty="0"/>
              <a:t> 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IN" sz="1600" dirty="0"/>
              <a:t>Dugongs constantly communicate with each other through a series of echoing chirps, whistles and barks.</a:t>
            </a:r>
            <a:endParaRPr lang="en-US" sz="1600" dirty="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xmlns="" id="{0FD68F9D-50EC-1E8B-A02B-6B200577023E}"/>
              </a:ext>
            </a:extLst>
          </p:cNvPr>
          <p:cNvSpPr txBox="1"/>
          <p:nvPr/>
        </p:nvSpPr>
        <p:spPr>
          <a:xfrm>
            <a:off x="6446035" y="2720633"/>
            <a:ext cx="2410687" cy="32932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2400" b="1" dirty="0">
                <a:latin typeface="Bodoni MT Condensed" panose="02070606080606020203" pitchFamily="18" charset="0"/>
              </a:rPr>
              <a:t>Underwater behaviours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IN" sz="1600" dirty="0"/>
              <a:t>Exhibit slow and graceful swimming. 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IN" sz="1600" dirty="0"/>
              <a:t>They can stay underwater for 6 minutes straight before surfacing.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IN" sz="1600" dirty="0"/>
              <a:t>Sometimes they breathe by ‘standing’ on their tail with their head above water.</a:t>
            </a:r>
            <a:endParaRPr lang="en-US" sz="1600" dirty="0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xmlns="" id="{BA2030C9-4D05-4534-46E5-17C242E6BBA7}"/>
              </a:ext>
            </a:extLst>
          </p:cNvPr>
          <p:cNvSpPr txBox="1"/>
          <p:nvPr/>
        </p:nvSpPr>
        <p:spPr>
          <a:xfrm>
            <a:off x="9600768" y="2766239"/>
            <a:ext cx="1905878" cy="30162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2400" b="1" dirty="0">
                <a:latin typeface="Bodoni MT Condensed" panose="02070606080606020203" pitchFamily="18" charset="0"/>
              </a:rPr>
              <a:t>Migration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IN" sz="1600" dirty="0"/>
              <a:t>Dugongs are not considered migratory but are known to travel great distances within their range in order to find food.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xmlns="" id="{5681C5E0-32CA-CECB-A7EE-9ED1AA0A914B}"/>
              </a:ext>
            </a:extLst>
          </p:cNvPr>
          <p:cNvSpPr/>
          <p:nvPr/>
        </p:nvSpPr>
        <p:spPr>
          <a:xfrm>
            <a:off x="-3161372" y="2720633"/>
            <a:ext cx="2350792" cy="3465674"/>
          </a:xfrm>
          <a:prstGeom prst="roundRect">
            <a:avLst/>
          </a:prstGeom>
          <a:solidFill>
            <a:srgbClr val="9F5F5F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xmlns="" id="{C31136D5-1F51-01BC-6751-4161A28D8A78}"/>
              </a:ext>
            </a:extLst>
          </p:cNvPr>
          <p:cNvSpPr/>
          <p:nvPr/>
        </p:nvSpPr>
        <p:spPr>
          <a:xfrm>
            <a:off x="-3161663" y="2720633"/>
            <a:ext cx="2350792" cy="3465674"/>
          </a:xfrm>
          <a:prstGeom prst="roundRect">
            <a:avLst/>
          </a:prstGeom>
          <a:solidFill>
            <a:srgbClr val="D88B8B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: Rounded Corners 18">
            <a:extLst>
              <a:ext uri="{FF2B5EF4-FFF2-40B4-BE49-F238E27FC236}">
                <a16:creationId xmlns:a16="http://schemas.microsoft.com/office/drawing/2014/main" xmlns="" id="{F6C54752-7922-2AD4-3455-C87001E0B491}"/>
              </a:ext>
            </a:extLst>
          </p:cNvPr>
          <p:cNvSpPr/>
          <p:nvPr/>
        </p:nvSpPr>
        <p:spPr>
          <a:xfrm>
            <a:off x="-3072013" y="2698930"/>
            <a:ext cx="2350792" cy="3465674"/>
          </a:xfrm>
          <a:prstGeom prst="roundRect">
            <a:avLst/>
          </a:prstGeom>
          <a:solidFill>
            <a:srgbClr val="FFCCCC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: Rounded Corners 21">
            <a:extLst>
              <a:ext uri="{FF2B5EF4-FFF2-40B4-BE49-F238E27FC236}">
                <a16:creationId xmlns:a16="http://schemas.microsoft.com/office/drawing/2014/main" xmlns="" id="{2358D512-511A-7A39-6147-C2AAF02B045F}"/>
              </a:ext>
            </a:extLst>
          </p:cNvPr>
          <p:cNvSpPr/>
          <p:nvPr/>
        </p:nvSpPr>
        <p:spPr>
          <a:xfrm>
            <a:off x="-3065945" y="2698930"/>
            <a:ext cx="2350792" cy="3465674"/>
          </a:xfrm>
          <a:prstGeom prst="roundRect">
            <a:avLst/>
          </a:prstGeom>
          <a:solidFill>
            <a:srgbClr val="FFFFCC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xmlns="" id="{DA0E761C-F84D-6D42-9806-604466EA6D79}"/>
              </a:ext>
            </a:extLst>
          </p:cNvPr>
          <p:cNvSpPr/>
          <p:nvPr/>
        </p:nvSpPr>
        <p:spPr>
          <a:xfrm>
            <a:off x="12767075" y="-7008364"/>
            <a:ext cx="1842543" cy="1438837"/>
          </a:xfrm>
          <a:prstGeom prst="roundRect">
            <a:avLst/>
          </a:prstGeom>
          <a:solidFill>
            <a:srgbClr val="2B62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603095665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xmlns="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35A72C7-1327-75FF-36FB-DF78C02875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36A0AD4F-CA23-70C1-942F-EC941001C4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A9EE46F7-78AD-E463-7AEF-CB1EF11B6A4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7" name="Content Placeholder 5">
            <a:extLst>
              <a:ext uri="{FF2B5EF4-FFF2-40B4-BE49-F238E27FC236}">
                <a16:creationId xmlns:a16="http://schemas.microsoft.com/office/drawing/2014/main" xmlns="" id="{93DD6AB0-A89A-7731-9136-5D1BC77D840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-1" y="-1"/>
            <a:ext cx="12192001" cy="6858001"/>
          </a:xfrm>
          <a:prstGeom prst="rect">
            <a:avLst/>
          </a:prstGeom>
        </p:spPr>
      </p:pic>
      <p:sp>
        <p:nvSpPr>
          <p:cNvPr id="9" name="Oval 8">
            <a:extLst>
              <a:ext uri="{FF2B5EF4-FFF2-40B4-BE49-F238E27FC236}">
                <a16:creationId xmlns:a16="http://schemas.microsoft.com/office/drawing/2014/main" xmlns="" id="{B3FF5E62-CC03-A8B9-24BA-FABBB679C9BF}"/>
              </a:ext>
            </a:extLst>
          </p:cNvPr>
          <p:cNvSpPr/>
          <p:nvPr/>
        </p:nvSpPr>
        <p:spPr>
          <a:xfrm>
            <a:off x="6887747" y="-3790082"/>
            <a:ext cx="5471123" cy="5615706"/>
          </a:xfrm>
          <a:prstGeom prst="ellipse">
            <a:avLst/>
          </a:prstGeom>
          <a:solidFill>
            <a:srgbClr val="154229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endParaRPr lang="en-US" sz="4800" dirty="0">
              <a:latin typeface="Bell MT" panose="02020503060305020303" pitchFamily="18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8CFE250D-D3F4-F1DD-7E12-D22D94D2CE1D}"/>
              </a:ext>
            </a:extLst>
          </p:cNvPr>
          <p:cNvSpPr txBox="1"/>
          <p:nvPr/>
        </p:nvSpPr>
        <p:spPr>
          <a:xfrm>
            <a:off x="7501342" y="124991"/>
            <a:ext cx="424393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3600" b="1" dirty="0">
                <a:solidFill>
                  <a:schemeClr val="bg1"/>
                </a:solidFill>
                <a:latin typeface="Bell MT" panose="02020503060305020303" pitchFamily="18" charset="0"/>
              </a:rPr>
              <a:t>Feeding behaviour of Dugongs</a:t>
            </a:r>
            <a:endParaRPr lang="en-US" sz="3600" b="1" dirty="0">
              <a:solidFill>
                <a:schemeClr val="bg1"/>
              </a:solidFill>
              <a:latin typeface="Bell MT" panose="02020503060305020303" pitchFamily="18" charset="0"/>
            </a:endParaRPr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xmlns="" id="{00061575-8594-45A1-DBD6-E335B0748EBD}"/>
              </a:ext>
            </a:extLst>
          </p:cNvPr>
          <p:cNvSpPr/>
          <p:nvPr/>
        </p:nvSpPr>
        <p:spPr>
          <a:xfrm>
            <a:off x="3361559" y="2608975"/>
            <a:ext cx="2350792" cy="3465674"/>
          </a:xfrm>
          <a:prstGeom prst="roundRect">
            <a:avLst/>
          </a:prstGeom>
          <a:solidFill>
            <a:srgbClr val="D88B8B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xmlns="" id="{ADA48D27-9D41-2401-D5B6-AF1412B2B86F}"/>
              </a:ext>
            </a:extLst>
          </p:cNvPr>
          <p:cNvSpPr/>
          <p:nvPr/>
        </p:nvSpPr>
        <p:spPr>
          <a:xfrm>
            <a:off x="9068367" y="2608975"/>
            <a:ext cx="2350792" cy="3465674"/>
          </a:xfrm>
          <a:prstGeom prst="roundRect">
            <a:avLst/>
          </a:prstGeom>
          <a:solidFill>
            <a:srgbClr val="FFFFCC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: Rounded Corners 15">
            <a:extLst>
              <a:ext uri="{FF2B5EF4-FFF2-40B4-BE49-F238E27FC236}">
                <a16:creationId xmlns:a16="http://schemas.microsoft.com/office/drawing/2014/main" xmlns="" id="{2B8B5652-8C8D-6715-7034-E01253C3D7EE}"/>
              </a:ext>
            </a:extLst>
          </p:cNvPr>
          <p:cNvSpPr/>
          <p:nvPr/>
        </p:nvSpPr>
        <p:spPr>
          <a:xfrm>
            <a:off x="6214963" y="2608975"/>
            <a:ext cx="2350792" cy="3465674"/>
          </a:xfrm>
          <a:prstGeom prst="roundRect">
            <a:avLst/>
          </a:prstGeom>
          <a:solidFill>
            <a:srgbClr val="FFCCCC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: Rounded Corners 17">
            <a:extLst>
              <a:ext uri="{FF2B5EF4-FFF2-40B4-BE49-F238E27FC236}">
                <a16:creationId xmlns:a16="http://schemas.microsoft.com/office/drawing/2014/main" xmlns="" id="{877BA332-DFE0-3728-DD18-1CC9F708AF82}"/>
              </a:ext>
            </a:extLst>
          </p:cNvPr>
          <p:cNvSpPr/>
          <p:nvPr/>
        </p:nvSpPr>
        <p:spPr>
          <a:xfrm>
            <a:off x="508155" y="2634401"/>
            <a:ext cx="2350792" cy="3465674"/>
          </a:xfrm>
          <a:prstGeom prst="roundRect">
            <a:avLst/>
          </a:prstGeom>
          <a:solidFill>
            <a:srgbClr val="9F5F5F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xmlns="" id="{F039C2F7-C624-B3D0-E8B6-B175205B49CE}"/>
              </a:ext>
            </a:extLst>
          </p:cNvPr>
          <p:cNvSpPr txBox="1"/>
          <p:nvPr/>
        </p:nvSpPr>
        <p:spPr>
          <a:xfrm>
            <a:off x="620847" y="2657162"/>
            <a:ext cx="223810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2400" b="1" dirty="0">
                <a:latin typeface="Bodoni MT Condensed" panose="02070606080606020203" pitchFamily="18" charset="0"/>
              </a:rPr>
              <a:t>Herbivorous Diet:</a:t>
            </a:r>
          </a:p>
          <a:p>
            <a:pPr algn="l"/>
            <a:r>
              <a:rPr lang="en-IN" sz="2400" b="1" dirty="0">
                <a:latin typeface="Bodoni MT Condensed" panose="02070606080606020203" pitchFamily="18" charset="0"/>
              </a:rPr>
              <a:t> </a:t>
            </a:r>
            <a:r>
              <a:rPr lang="en-IN" sz="1600" dirty="0"/>
              <a:t>Dugongs primarily feed on </a:t>
            </a:r>
            <a:r>
              <a:rPr lang="en-IN" sz="1600" dirty="0" err="1"/>
              <a:t>seagrasses</a:t>
            </a:r>
            <a:r>
              <a:rPr lang="en-IN" sz="1600" dirty="0"/>
              <a:t>, consuming large quantities daily. Their diet consists mainly of </a:t>
            </a:r>
            <a:r>
              <a:rPr lang="en-IN" sz="1600" dirty="0" err="1"/>
              <a:t>seagrass</a:t>
            </a:r>
            <a:r>
              <a:rPr lang="en-IN" sz="1600" dirty="0"/>
              <a:t> species, and they use their strong, muscular lips to uproot </a:t>
            </a:r>
            <a:r>
              <a:rPr lang="en-IN" sz="1600" dirty="0" err="1"/>
              <a:t>seagrass</a:t>
            </a:r>
            <a:r>
              <a:rPr lang="en-IN" sz="1600" dirty="0"/>
              <a:t> from the ocean floor.</a:t>
            </a:r>
            <a:endParaRPr lang="en-US" sz="1600" dirty="0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xmlns="" id="{220E4637-3FE0-9233-E069-AE26C40BFC7D}"/>
              </a:ext>
            </a:extLst>
          </p:cNvPr>
          <p:cNvSpPr txBox="1"/>
          <p:nvPr/>
        </p:nvSpPr>
        <p:spPr>
          <a:xfrm>
            <a:off x="3327034" y="2691328"/>
            <a:ext cx="2419842" cy="29238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2400" b="1" dirty="0">
                <a:latin typeface="Bodoni MT Condensed" panose="02070606080606020203" pitchFamily="18" charset="0"/>
              </a:rPr>
              <a:t>Slow Grazing: </a:t>
            </a:r>
          </a:p>
          <a:p>
            <a:pPr algn="l"/>
            <a:r>
              <a:rPr lang="en-IN" sz="1600" dirty="0"/>
              <a:t>Dugongs are slow and deliberate grazers, moving along the ocean floor while feeding. They use their sensitive upper lip to detect and grasp </a:t>
            </a:r>
            <a:r>
              <a:rPr lang="en-IN" sz="1600" dirty="0" err="1"/>
              <a:t>seagrass</a:t>
            </a:r>
            <a:r>
              <a:rPr lang="en-IN" sz="1600" dirty="0"/>
              <a:t>, and their feeding </a:t>
            </a:r>
            <a:r>
              <a:rPr lang="en-IN" sz="1600" dirty="0" err="1"/>
              <a:t>behavior</a:t>
            </a:r>
            <a:r>
              <a:rPr lang="en-IN" sz="1600" dirty="0"/>
              <a:t> often leaves distinct feeding trails on the seabed.</a:t>
            </a:r>
            <a:endParaRPr lang="en-US" sz="1600" dirty="0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xmlns="" id="{A93E13B5-DF24-AD2E-8832-F7C84C6EE0A8}"/>
              </a:ext>
            </a:extLst>
          </p:cNvPr>
          <p:cNvSpPr txBox="1"/>
          <p:nvPr/>
        </p:nvSpPr>
        <p:spPr>
          <a:xfrm>
            <a:off x="6249488" y="2710296"/>
            <a:ext cx="2275564" cy="29238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2400" b="1" dirty="0">
                <a:latin typeface="Bodoni MT Condensed" panose="02070606080606020203" pitchFamily="18" charset="0"/>
              </a:rPr>
              <a:t>Efficient Digestive System:</a:t>
            </a:r>
          </a:p>
          <a:p>
            <a:r>
              <a:rPr lang="en-IN" sz="2400" b="1" dirty="0">
                <a:latin typeface="Bodoni MT Condensed" panose="02070606080606020203" pitchFamily="18" charset="0"/>
              </a:rPr>
              <a:t> </a:t>
            </a:r>
            <a:r>
              <a:rPr lang="en-IN" sz="1600" dirty="0"/>
              <a:t>Dugongs have a large, multi-chambered stomach and a hindgut fermentation system, allowing them to efficiently break down the tough cellulose in </a:t>
            </a:r>
            <a:r>
              <a:rPr lang="en-IN" sz="1600" dirty="0" err="1"/>
              <a:t>seagrasses</a:t>
            </a:r>
            <a:r>
              <a:rPr lang="en-IN" sz="1600" dirty="0"/>
              <a:t>. </a:t>
            </a:r>
            <a:endParaRPr lang="en-US" sz="1600" dirty="0"/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xmlns="" id="{AEEED6FB-915E-D950-0A72-CF04258AD6DD}"/>
              </a:ext>
            </a:extLst>
          </p:cNvPr>
          <p:cNvSpPr txBox="1"/>
          <p:nvPr/>
        </p:nvSpPr>
        <p:spPr>
          <a:xfrm>
            <a:off x="9086443" y="2727569"/>
            <a:ext cx="2350792" cy="32932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2400" b="1" dirty="0">
                <a:latin typeface="Bodoni MT Condensed" panose="02070606080606020203" pitchFamily="18" charset="0"/>
              </a:rPr>
              <a:t>Seasonal Migration for Feeding: </a:t>
            </a:r>
          </a:p>
          <a:p>
            <a:pPr algn="l"/>
            <a:r>
              <a:rPr lang="en-IN" sz="1600" dirty="0"/>
              <a:t>Dugongs may undertake seasonal migrations to follow the availability of </a:t>
            </a:r>
            <a:r>
              <a:rPr lang="en-IN" sz="1600" dirty="0" err="1"/>
              <a:t>seagrass</a:t>
            </a:r>
            <a:r>
              <a:rPr lang="en-IN" sz="1600" dirty="0"/>
              <a:t>. Their feeding habits are closely tied to the distribution of </a:t>
            </a:r>
            <a:r>
              <a:rPr lang="en-IN" sz="1600" dirty="0" err="1"/>
              <a:t>seagrass</a:t>
            </a:r>
            <a:r>
              <a:rPr lang="en-IN" sz="1600" dirty="0"/>
              <a:t> beds, and these migrations ensure a sustainable supply of their primary food source.</a:t>
            </a:r>
            <a:endParaRPr lang="en-US" sz="1600" dirty="0"/>
          </a:p>
        </p:txBody>
      </p:sp>
      <p:sp>
        <p:nvSpPr>
          <p:cNvPr id="19" name="Rectangle: Rounded Corners 18">
            <a:extLst>
              <a:ext uri="{FF2B5EF4-FFF2-40B4-BE49-F238E27FC236}">
                <a16:creationId xmlns:a16="http://schemas.microsoft.com/office/drawing/2014/main" xmlns="" id="{01FBD81D-7539-68FF-BF6F-B85F4F48B0CE}"/>
              </a:ext>
            </a:extLst>
          </p:cNvPr>
          <p:cNvSpPr/>
          <p:nvPr/>
        </p:nvSpPr>
        <p:spPr>
          <a:xfrm>
            <a:off x="-3780266" y="2732860"/>
            <a:ext cx="2350792" cy="3465674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xmlns="" id="{3169D127-E6CB-BC71-FA9F-D6EEC8059364}"/>
              </a:ext>
            </a:extLst>
          </p:cNvPr>
          <p:cNvSpPr/>
          <p:nvPr/>
        </p:nvSpPr>
        <p:spPr>
          <a:xfrm>
            <a:off x="-3612472" y="2727569"/>
            <a:ext cx="2350792" cy="3465674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xmlns="" id="{1548DCFF-F972-8377-0496-C02B5B9E188A}"/>
              </a:ext>
            </a:extLst>
          </p:cNvPr>
          <p:cNvSpPr/>
          <p:nvPr/>
        </p:nvSpPr>
        <p:spPr>
          <a:xfrm>
            <a:off x="-3568902" y="2738151"/>
            <a:ext cx="2350792" cy="3465674"/>
          </a:xfrm>
          <a:prstGeom prst="roundRect">
            <a:avLst>
              <a:gd name="adj" fmla="val 0"/>
            </a:avLst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xmlns="" id="{31B8FEE9-ADED-DDED-4BE4-6C55D86E93CD}"/>
              </a:ext>
            </a:extLst>
          </p:cNvPr>
          <p:cNvSpPr/>
          <p:nvPr/>
        </p:nvSpPr>
        <p:spPr>
          <a:xfrm>
            <a:off x="-3674584" y="2735506"/>
            <a:ext cx="2350792" cy="3465674"/>
          </a:xfrm>
          <a:prstGeom prst="round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: Rounded Corners 28">
            <a:extLst>
              <a:ext uri="{FF2B5EF4-FFF2-40B4-BE49-F238E27FC236}">
                <a16:creationId xmlns:a16="http://schemas.microsoft.com/office/drawing/2014/main" xmlns="" id="{DB1C30BB-106F-7378-ECC6-6BC615BC6400}"/>
              </a:ext>
            </a:extLst>
          </p:cNvPr>
          <p:cNvSpPr/>
          <p:nvPr/>
        </p:nvSpPr>
        <p:spPr>
          <a:xfrm>
            <a:off x="13361081" y="2634400"/>
            <a:ext cx="2350792" cy="3465674"/>
          </a:xfrm>
          <a:prstGeom prst="roundRect">
            <a:avLst/>
          </a:prstGeom>
          <a:solidFill>
            <a:schemeClr val="accent4">
              <a:lumMod val="5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: Rounded Corners 30">
            <a:extLst>
              <a:ext uri="{FF2B5EF4-FFF2-40B4-BE49-F238E27FC236}">
                <a16:creationId xmlns:a16="http://schemas.microsoft.com/office/drawing/2014/main" xmlns="" id="{63ADF670-7FB9-A982-C82D-AF966B37338C}"/>
              </a:ext>
            </a:extLst>
          </p:cNvPr>
          <p:cNvSpPr/>
          <p:nvPr/>
        </p:nvSpPr>
        <p:spPr>
          <a:xfrm>
            <a:off x="13406921" y="2608975"/>
            <a:ext cx="2350792" cy="3465674"/>
          </a:xfrm>
          <a:prstGeom prst="roundRect">
            <a:avLst/>
          </a:prstGeom>
          <a:solidFill>
            <a:schemeClr val="accent4">
              <a:lumMod val="5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: Rounded Corners 32">
            <a:extLst>
              <a:ext uri="{FF2B5EF4-FFF2-40B4-BE49-F238E27FC236}">
                <a16:creationId xmlns:a16="http://schemas.microsoft.com/office/drawing/2014/main" xmlns="" id="{540568D9-426F-7B85-9395-7573DA4CF2B8}"/>
              </a:ext>
            </a:extLst>
          </p:cNvPr>
          <p:cNvSpPr/>
          <p:nvPr/>
        </p:nvSpPr>
        <p:spPr>
          <a:xfrm>
            <a:off x="13452761" y="2608975"/>
            <a:ext cx="2350792" cy="3465674"/>
          </a:xfrm>
          <a:prstGeom prst="roundRect">
            <a:avLst/>
          </a:prstGeom>
          <a:solidFill>
            <a:schemeClr val="accent4">
              <a:lumMod val="5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: Rounded Corners 34">
            <a:extLst>
              <a:ext uri="{FF2B5EF4-FFF2-40B4-BE49-F238E27FC236}">
                <a16:creationId xmlns:a16="http://schemas.microsoft.com/office/drawing/2014/main" xmlns="" id="{B8703070-5141-DCDD-EC34-7DEBE75156F2}"/>
              </a:ext>
            </a:extLst>
          </p:cNvPr>
          <p:cNvSpPr/>
          <p:nvPr/>
        </p:nvSpPr>
        <p:spPr>
          <a:xfrm>
            <a:off x="13452761" y="2583550"/>
            <a:ext cx="2350792" cy="3465674"/>
          </a:xfrm>
          <a:prstGeom prst="roundRect">
            <a:avLst/>
          </a:prstGeom>
          <a:solidFill>
            <a:schemeClr val="accent4">
              <a:lumMod val="5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926006775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xmlns="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1E2D093-210F-6F0D-91DC-35ACE294DE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439C9AB3-83D1-912A-97E1-B35B2E5FF2B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B3F43E5E-9D55-F369-2D25-40A7681883F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7" name="Content Placeholder 5">
            <a:extLst>
              <a:ext uri="{FF2B5EF4-FFF2-40B4-BE49-F238E27FC236}">
                <a16:creationId xmlns:a16="http://schemas.microsoft.com/office/drawing/2014/main" xmlns="" id="{17E30841-27D7-17E5-2D8C-B3D1946528E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-1" y="-1"/>
            <a:ext cx="12192001" cy="6858001"/>
          </a:xfrm>
          <a:prstGeom prst="rect">
            <a:avLst/>
          </a:prstGeom>
        </p:spPr>
      </p:pic>
      <p:sp>
        <p:nvSpPr>
          <p:cNvPr id="11" name="Oval 10">
            <a:extLst>
              <a:ext uri="{FF2B5EF4-FFF2-40B4-BE49-F238E27FC236}">
                <a16:creationId xmlns:a16="http://schemas.microsoft.com/office/drawing/2014/main" xmlns="" id="{F02FC753-13BF-C808-64D4-053836105030}"/>
              </a:ext>
            </a:extLst>
          </p:cNvPr>
          <p:cNvSpPr/>
          <p:nvPr/>
        </p:nvSpPr>
        <p:spPr>
          <a:xfrm>
            <a:off x="-148634" y="-3790081"/>
            <a:ext cx="5471123" cy="5615706"/>
          </a:xfrm>
          <a:prstGeom prst="ellipse">
            <a:avLst/>
          </a:prstGeom>
          <a:solidFill>
            <a:srgbClr val="154229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endParaRPr lang="en-US" sz="4800" dirty="0">
              <a:latin typeface="Bell MT" panose="02020503060305020303" pitchFamily="18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828F3DA4-4229-22F0-4F5D-37DAF1041119}"/>
              </a:ext>
            </a:extLst>
          </p:cNvPr>
          <p:cNvSpPr txBox="1"/>
          <p:nvPr/>
        </p:nvSpPr>
        <p:spPr>
          <a:xfrm>
            <a:off x="838199" y="311944"/>
            <a:ext cx="345100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3600" b="1" dirty="0">
                <a:solidFill>
                  <a:schemeClr val="bg1"/>
                </a:solidFill>
                <a:latin typeface="Bell MT" panose="02020503060305020303" pitchFamily="18" charset="0"/>
              </a:rPr>
              <a:t>Breeding habits of Dugongs</a:t>
            </a:r>
            <a:endParaRPr lang="en-US" sz="3600" b="1" dirty="0">
              <a:solidFill>
                <a:schemeClr val="bg1"/>
              </a:solidFill>
              <a:latin typeface="Bell MT" panose="02020503060305020303" pitchFamily="18" charset="0"/>
            </a:endParaRPr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xmlns="" id="{4850D772-2281-54B2-3A21-8CFA8D76ABFD}"/>
              </a:ext>
            </a:extLst>
          </p:cNvPr>
          <p:cNvSpPr/>
          <p:nvPr/>
        </p:nvSpPr>
        <p:spPr>
          <a:xfrm>
            <a:off x="3319794" y="2711289"/>
            <a:ext cx="2350792" cy="3465674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xmlns="" id="{193EB4B2-8C95-F305-C356-234B02FE57D1}"/>
              </a:ext>
            </a:extLst>
          </p:cNvPr>
          <p:cNvSpPr/>
          <p:nvPr/>
        </p:nvSpPr>
        <p:spPr>
          <a:xfrm>
            <a:off x="484501" y="2711289"/>
            <a:ext cx="2350792" cy="3465674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xmlns="" id="{B8F65ABE-1B03-9808-372E-3E110C4A1F0A}"/>
              </a:ext>
            </a:extLst>
          </p:cNvPr>
          <p:cNvSpPr/>
          <p:nvPr/>
        </p:nvSpPr>
        <p:spPr>
          <a:xfrm>
            <a:off x="6161401" y="2711289"/>
            <a:ext cx="2350792" cy="3465674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xmlns="" id="{7E97053A-CF5B-CCAA-DF55-93379FA2F038}"/>
              </a:ext>
            </a:extLst>
          </p:cNvPr>
          <p:cNvSpPr/>
          <p:nvPr/>
        </p:nvSpPr>
        <p:spPr>
          <a:xfrm>
            <a:off x="9003008" y="2711289"/>
            <a:ext cx="2419107" cy="3465674"/>
          </a:xfrm>
          <a:prstGeom prst="round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xmlns="" id="{A7A025B5-2596-1E3C-4848-6AA3B7EBCB13}"/>
              </a:ext>
            </a:extLst>
          </p:cNvPr>
          <p:cNvSpPr/>
          <p:nvPr/>
        </p:nvSpPr>
        <p:spPr>
          <a:xfrm>
            <a:off x="14204571" y="2636444"/>
            <a:ext cx="2350792" cy="3465674"/>
          </a:xfrm>
          <a:prstGeom prst="roundRect">
            <a:avLst/>
          </a:prstGeom>
          <a:solidFill>
            <a:srgbClr val="FFFFCC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xmlns="" id="{BD74B3F8-5F47-18BB-2AF4-5A0561FA1EF9}"/>
              </a:ext>
            </a:extLst>
          </p:cNvPr>
          <p:cNvSpPr/>
          <p:nvPr/>
        </p:nvSpPr>
        <p:spPr>
          <a:xfrm>
            <a:off x="14356971" y="2788844"/>
            <a:ext cx="2350792" cy="3465674"/>
          </a:xfrm>
          <a:prstGeom prst="roundRect">
            <a:avLst/>
          </a:prstGeom>
          <a:solidFill>
            <a:srgbClr val="FFFFCC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: Rounded Corners 16">
            <a:extLst>
              <a:ext uri="{FF2B5EF4-FFF2-40B4-BE49-F238E27FC236}">
                <a16:creationId xmlns:a16="http://schemas.microsoft.com/office/drawing/2014/main" xmlns="" id="{66CB8867-ADF6-FB5D-2A5A-E355981EC5B3}"/>
              </a:ext>
            </a:extLst>
          </p:cNvPr>
          <p:cNvSpPr/>
          <p:nvPr/>
        </p:nvSpPr>
        <p:spPr>
          <a:xfrm>
            <a:off x="14246613" y="2718853"/>
            <a:ext cx="2350792" cy="3465674"/>
          </a:xfrm>
          <a:prstGeom prst="roundRect">
            <a:avLst/>
          </a:prstGeom>
          <a:solidFill>
            <a:srgbClr val="FFFFCC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: Rounded Corners 18">
            <a:extLst>
              <a:ext uri="{FF2B5EF4-FFF2-40B4-BE49-F238E27FC236}">
                <a16:creationId xmlns:a16="http://schemas.microsoft.com/office/drawing/2014/main" xmlns="" id="{12597ACF-4989-9A6C-2CB1-1E8E7516134F}"/>
              </a:ext>
            </a:extLst>
          </p:cNvPr>
          <p:cNvSpPr/>
          <p:nvPr/>
        </p:nvSpPr>
        <p:spPr>
          <a:xfrm>
            <a:off x="14288655" y="2753849"/>
            <a:ext cx="2350792" cy="3465674"/>
          </a:xfrm>
          <a:prstGeom prst="roundRect">
            <a:avLst/>
          </a:prstGeom>
          <a:solidFill>
            <a:srgbClr val="FFFFCC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D180B372-3CCB-B6BE-8B2F-F9AFA80F5F0C}"/>
              </a:ext>
            </a:extLst>
          </p:cNvPr>
          <p:cNvSpPr txBox="1"/>
          <p:nvPr/>
        </p:nvSpPr>
        <p:spPr>
          <a:xfrm>
            <a:off x="548610" y="2743530"/>
            <a:ext cx="2254637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2400" b="1" dirty="0">
                <a:latin typeface="Bodoni MT Condensed" panose="02070606080606020203" pitchFamily="18" charset="0"/>
              </a:rPr>
              <a:t>Breeding Season: </a:t>
            </a:r>
          </a:p>
          <a:p>
            <a:pPr algn="l"/>
            <a:r>
              <a:rPr lang="en-IN" sz="1600" dirty="0"/>
              <a:t>Dugongs typically have a specific breeding season, which varies by location. In some areas, it may coincide with seasonal changes or the availability of </a:t>
            </a:r>
            <a:r>
              <a:rPr lang="en-IN" sz="1600" dirty="0" err="1"/>
              <a:t>seagrass</a:t>
            </a:r>
            <a:r>
              <a:rPr lang="en-IN" sz="1600" dirty="0"/>
              <a:t>, a primary component of their diet. During this time, male dugongs actively seek out females for mating.</a:t>
            </a:r>
            <a:endParaRPr lang="en-US" sz="1600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45648B4A-8056-79B4-F639-6C1CE29D02B0}"/>
              </a:ext>
            </a:extLst>
          </p:cNvPr>
          <p:cNvSpPr txBox="1"/>
          <p:nvPr/>
        </p:nvSpPr>
        <p:spPr>
          <a:xfrm>
            <a:off x="3393548" y="2788844"/>
            <a:ext cx="2177552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2400" b="1" dirty="0">
                <a:latin typeface="Bodoni MT Condensed" panose="02070606080606020203" pitchFamily="18" charset="0"/>
              </a:rPr>
              <a:t>Mating </a:t>
            </a:r>
            <a:r>
              <a:rPr lang="en-IN" sz="2400" b="1" dirty="0" err="1">
                <a:latin typeface="Bodoni MT Condensed" panose="02070606080606020203" pitchFamily="18" charset="0"/>
              </a:rPr>
              <a:t>Behavior</a:t>
            </a:r>
            <a:r>
              <a:rPr lang="en-IN" sz="2400" b="1" dirty="0">
                <a:latin typeface="Bodoni MT Condensed" panose="02070606080606020203" pitchFamily="18" charset="0"/>
              </a:rPr>
              <a:t>:</a:t>
            </a:r>
          </a:p>
          <a:p>
            <a:pPr algn="l"/>
            <a:r>
              <a:rPr lang="en-IN" sz="1600" b="1" dirty="0">
                <a:latin typeface="Bodoni MT Condensed" panose="02070606080606020203" pitchFamily="18" charset="0"/>
              </a:rPr>
              <a:t> </a:t>
            </a:r>
            <a:r>
              <a:rPr lang="en-IN" sz="1600" dirty="0"/>
              <a:t>Dugongs, marine mammals closely related to manatees, engage in courtship rituals during the breeding season. These rituals often involve complex vocalizations, body movements, and physical contact between male and female dugongs.</a:t>
            </a:r>
            <a:endParaRPr lang="en-US" sz="1600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xmlns="" id="{0BBA44C2-5DAA-5D78-AD21-E503AB979900}"/>
              </a:ext>
            </a:extLst>
          </p:cNvPr>
          <p:cNvSpPr txBox="1"/>
          <p:nvPr/>
        </p:nvSpPr>
        <p:spPr>
          <a:xfrm>
            <a:off x="6256809" y="2788844"/>
            <a:ext cx="2306201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2400" b="1" dirty="0">
                <a:latin typeface="Bodoni MT Condensed" panose="02070606080606020203" pitchFamily="18" charset="0"/>
              </a:rPr>
              <a:t>Gestation Period: </a:t>
            </a:r>
          </a:p>
          <a:p>
            <a:pPr algn="l"/>
            <a:r>
              <a:rPr lang="en-IN" sz="1600" dirty="0"/>
              <a:t>After successful mating, female dugongs have a gestation period of around 13 to 15 months, making it one of the longest gestation periods among marine mammals. This extended period allows for the development of a single calf.</a:t>
            </a:r>
            <a:endParaRPr lang="en-US" sz="1600" dirty="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xmlns="" id="{7A48AD72-C513-F9C1-9D3B-4D1EB67FD6A0}"/>
              </a:ext>
            </a:extLst>
          </p:cNvPr>
          <p:cNvSpPr txBox="1"/>
          <p:nvPr/>
        </p:nvSpPr>
        <p:spPr>
          <a:xfrm>
            <a:off x="9148900" y="2788844"/>
            <a:ext cx="2246942" cy="29238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IN" sz="2400" b="1" dirty="0">
                <a:latin typeface="Bodoni MT Condensed" panose="02070606080606020203" pitchFamily="18" charset="0"/>
              </a:rPr>
              <a:t>Mother-Calf Bond: </a:t>
            </a:r>
            <a:r>
              <a:rPr lang="en-IN" sz="1600" dirty="0"/>
              <a:t>Dugong calves are born underwater and are relatively independent, able to swim and surface for air shortly after birth. However, they maintain a close bond with their mothers, relying on them for nourishment and protection. 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xmlns="" val="3107994410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xmlns="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375244E-6BEE-66C9-33C5-586C064C69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6B470DBA-82B0-CFEE-3BCA-4701640ABB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616DFEF2-6E40-18C9-2289-9939D3027AA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5794"/>
            <a:ext cx="12192000" cy="6852206"/>
          </a:xfrm>
          <a:prstGeom prst="rect">
            <a:avLst/>
          </a:prstGeom>
        </p:spPr>
      </p:pic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xmlns="" id="{24F96ED9-3655-AB57-4DAC-A78B3AE525F5}"/>
              </a:ext>
            </a:extLst>
          </p:cNvPr>
          <p:cNvSpPr/>
          <p:nvPr/>
        </p:nvSpPr>
        <p:spPr>
          <a:xfrm>
            <a:off x="627184" y="1121777"/>
            <a:ext cx="10726616" cy="2116628"/>
          </a:xfrm>
          <a:prstGeom prst="roundRect">
            <a:avLst/>
          </a:prstGeom>
          <a:solidFill>
            <a:srgbClr val="154229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AE9E6B66-4666-722C-8232-49DF72971199}"/>
              </a:ext>
            </a:extLst>
          </p:cNvPr>
          <p:cNvSpPr txBox="1"/>
          <p:nvPr/>
        </p:nvSpPr>
        <p:spPr>
          <a:xfrm>
            <a:off x="322287" y="155843"/>
            <a:ext cx="734672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IN" sz="4800" b="1" dirty="0">
                <a:solidFill>
                  <a:schemeClr val="bg1"/>
                </a:solidFill>
                <a:latin typeface="Bell MT" panose="02020503060305020303" pitchFamily="18" charset="0"/>
                <a:ea typeface="Abadi Extra Light" pitchFamily="2" charset="0"/>
              </a:rPr>
              <a:t>ACKNOWLEDGEMENT 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3D29E6D6-3ED4-9373-E0D4-301D355D63AA}"/>
              </a:ext>
            </a:extLst>
          </p:cNvPr>
          <p:cNvSpPr txBox="1"/>
          <p:nvPr/>
        </p:nvSpPr>
        <p:spPr>
          <a:xfrm>
            <a:off x="838200" y="1243075"/>
            <a:ext cx="10396206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IN" sz="2400" dirty="0">
                <a:solidFill>
                  <a:schemeClr val="bg1"/>
                </a:solidFill>
                <a:latin typeface="Bell MT" panose="02020503060305020303" pitchFamily="18" charset="0"/>
              </a:rPr>
              <a:t>In the accomplishment of completion of my project on the dugongs, I would like to convey my special gratitude to the respected professors of Department of Zoology, </a:t>
            </a:r>
            <a:r>
              <a:rPr lang="en-IN" sz="2400" dirty="0" err="1">
                <a:solidFill>
                  <a:schemeClr val="bg1"/>
                </a:solidFill>
                <a:latin typeface="Bell MT" panose="02020503060305020303" pitchFamily="18" charset="0"/>
              </a:rPr>
              <a:t>Bangabasi</a:t>
            </a:r>
            <a:r>
              <a:rPr lang="en-IN" sz="2400" dirty="0">
                <a:solidFill>
                  <a:schemeClr val="bg1"/>
                </a:solidFill>
                <a:latin typeface="Bell MT" panose="02020503060305020303" pitchFamily="18" charset="0"/>
              </a:rPr>
              <a:t> Morning College. Their  valuable guidance and suggestions helped me in various phases of the completion of this project. I will always be thankful to them in this regard. </a:t>
            </a:r>
            <a:endParaRPr lang="en-US" sz="2400" dirty="0">
              <a:solidFill>
                <a:schemeClr val="bg1"/>
              </a:solidFill>
              <a:latin typeface="Bell MT" panose="02020503060305020303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6E4FB247-3ED6-EF35-842E-235E37188CAC}"/>
              </a:ext>
            </a:extLst>
          </p:cNvPr>
          <p:cNvSpPr txBox="1"/>
          <p:nvPr/>
        </p:nvSpPr>
        <p:spPr>
          <a:xfrm>
            <a:off x="7554802" y="4629672"/>
            <a:ext cx="4278609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IN" b="1" dirty="0" err="1">
                <a:solidFill>
                  <a:schemeClr val="bg1"/>
                </a:solidFill>
                <a:latin typeface="Bell MT" panose="02020503060305020303" pitchFamily="18" charset="0"/>
                <a:ea typeface="ADLaM Display" panose="02010000000000000000" pitchFamily="2" charset="0"/>
                <a:cs typeface="Aldhabi" pitchFamily="2" charset="-78"/>
              </a:rPr>
              <a:t>Informations</a:t>
            </a:r>
            <a:r>
              <a:rPr lang="en-IN" b="1" dirty="0">
                <a:solidFill>
                  <a:schemeClr val="bg1"/>
                </a:solidFill>
                <a:latin typeface="Bell MT" panose="02020503060305020303" pitchFamily="18" charset="0"/>
                <a:ea typeface="ADLaM Display" panose="02010000000000000000" pitchFamily="2" charset="0"/>
                <a:cs typeface="Aldhabi" pitchFamily="2" charset="-78"/>
              </a:rPr>
              <a:t> compiled and presented by,</a:t>
            </a:r>
          </a:p>
          <a:p>
            <a:pPr algn="r"/>
            <a:r>
              <a:rPr lang="en-IN" sz="2400" b="1" dirty="0">
                <a:solidFill>
                  <a:schemeClr val="bg1"/>
                </a:solidFill>
                <a:latin typeface="Bell MT" panose="02020503060305020303" pitchFamily="18" charset="0"/>
                <a:ea typeface="ADLaM Display" panose="02010000000000000000" pitchFamily="2" charset="0"/>
                <a:cs typeface="Aldhabi" pitchFamily="2" charset="-78"/>
              </a:rPr>
              <a:t>Ankit Ghosh</a:t>
            </a:r>
          </a:p>
          <a:p>
            <a:pPr algn="r"/>
            <a:r>
              <a:rPr lang="en-IN" b="1" dirty="0" err="1">
                <a:solidFill>
                  <a:schemeClr val="bg1"/>
                </a:solidFill>
                <a:latin typeface="Bell MT" panose="02020503060305020303" pitchFamily="18" charset="0"/>
                <a:ea typeface="ADLaM Display" panose="02010000000000000000" pitchFamily="2" charset="0"/>
                <a:cs typeface="Aldhabi" pitchFamily="2" charset="-78"/>
              </a:rPr>
              <a:t>B.Sc</a:t>
            </a:r>
            <a:r>
              <a:rPr lang="en-IN" b="1" dirty="0">
                <a:solidFill>
                  <a:schemeClr val="bg1"/>
                </a:solidFill>
                <a:latin typeface="Bell MT" panose="02020503060305020303" pitchFamily="18" charset="0"/>
                <a:ea typeface="ADLaM Display" panose="02010000000000000000" pitchFamily="2" charset="0"/>
                <a:cs typeface="Aldhabi" pitchFamily="2" charset="-78"/>
              </a:rPr>
              <a:t>(H)(</a:t>
            </a:r>
            <a:r>
              <a:rPr lang="en-IN" b="1" dirty="0" err="1">
                <a:solidFill>
                  <a:schemeClr val="bg1"/>
                </a:solidFill>
                <a:latin typeface="Bell MT" panose="02020503060305020303" pitchFamily="18" charset="0"/>
                <a:ea typeface="ADLaM Display" panose="02010000000000000000" pitchFamily="2" charset="0"/>
                <a:cs typeface="Aldhabi" pitchFamily="2" charset="-78"/>
              </a:rPr>
              <a:t>Sem</a:t>
            </a:r>
            <a:r>
              <a:rPr lang="en-IN" b="1" dirty="0">
                <a:solidFill>
                  <a:schemeClr val="bg1"/>
                </a:solidFill>
                <a:latin typeface="Bell MT" panose="02020503060305020303" pitchFamily="18" charset="0"/>
                <a:ea typeface="ADLaM Display" panose="02010000000000000000" pitchFamily="2" charset="0"/>
                <a:cs typeface="Aldhabi" pitchFamily="2" charset="-78"/>
              </a:rPr>
              <a:t> III), </a:t>
            </a:r>
            <a:r>
              <a:rPr lang="en-IN" b="1" dirty="0" err="1">
                <a:solidFill>
                  <a:schemeClr val="bg1"/>
                </a:solidFill>
                <a:latin typeface="Bell MT" panose="02020503060305020303" pitchFamily="18" charset="0"/>
                <a:ea typeface="ADLaM Display" panose="02010000000000000000" pitchFamily="2" charset="0"/>
                <a:cs typeface="Aldhabi" pitchFamily="2" charset="-78"/>
              </a:rPr>
              <a:t>Dept</a:t>
            </a:r>
            <a:r>
              <a:rPr lang="en-IN" b="1" dirty="0">
                <a:solidFill>
                  <a:schemeClr val="bg1"/>
                </a:solidFill>
                <a:latin typeface="Bell MT" panose="02020503060305020303" pitchFamily="18" charset="0"/>
                <a:ea typeface="ADLaM Display" panose="02010000000000000000" pitchFamily="2" charset="0"/>
                <a:cs typeface="Aldhabi" pitchFamily="2" charset="-78"/>
              </a:rPr>
              <a:t> of Zoology </a:t>
            </a:r>
          </a:p>
          <a:p>
            <a:pPr algn="r"/>
            <a:r>
              <a:rPr lang="en-IN" b="1" dirty="0" err="1">
                <a:solidFill>
                  <a:schemeClr val="bg1"/>
                </a:solidFill>
                <a:latin typeface="Bell MT" panose="02020503060305020303" pitchFamily="18" charset="0"/>
                <a:ea typeface="ADLaM Display" panose="02010000000000000000" pitchFamily="2" charset="0"/>
                <a:cs typeface="Aldhabi" pitchFamily="2" charset="-78"/>
              </a:rPr>
              <a:t>Bangabasi</a:t>
            </a:r>
            <a:r>
              <a:rPr lang="en-IN" b="1" dirty="0">
                <a:solidFill>
                  <a:schemeClr val="bg1"/>
                </a:solidFill>
                <a:latin typeface="Bell MT" panose="02020503060305020303" pitchFamily="18" charset="0"/>
                <a:ea typeface="ADLaM Display" panose="02010000000000000000" pitchFamily="2" charset="0"/>
                <a:cs typeface="Aldhabi" pitchFamily="2" charset="-78"/>
              </a:rPr>
              <a:t> Morning College</a:t>
            </a:r>
          </a:p>
          <a:p>
            <a:pPr algn="r"/>
            <a:r>
              <a:rPr lang="en-IN" b="1" dirty="0">
                <a:solidFill>
                  <a:schemeClr val="bg1"/>
                </a:solidFill>
                <a:latin typeface="Bell MT" panose="02020503060305020303" pitchFamily="18" charset="0"/>
                <a:ea typeface="ADLaM Display" panose="02010000000000000000" pitchFamily="2" charset="0"/>
                <a:cs typeface="Aldhabi" pitchFamily="2" charset="-78"/>
              </a:rPr>
              <a:t>C.U. roll no: 223144-21-0010</a:t>
            </a:r>
          </a:p>
          <a:p>
            <a:pPr algn="r"/>
            <a:r>
              <a:rPr lang="en-IN" b="1" dirty="0">
                <a:solidFill>
                  <a:schemeClr val="bg1"/>
                </a:solidFill>
                <a:latin typeface="Bell MT" panose="02020503060305020303" pitchFamily="18" charset="0"/>
                <a:ea typeface="ADLaM Display" panose="02010000000000000000" pitchFamily="2" charset="0"/>
                <a:cs typeface="Aldhabi" pitchFamily="2" charset="-78"/>
              </a:rPr>
              <a:t>C.U. </a:t>
            </a:r>
            <a:r>
              <a:rPr lang="en-IN" b="1" dirty="0" err="1">
                <a:solidFill>
                  <a:schemeClr val="bg1"/>
                </a:solidFill>
                <a:latin typeface="Bell MT" panose="02020503060305020303" pitchFamily="18" charset="0"/>
                <a:ea typeface="ADLaM Display" panose="02010000000000000000" pitchFamily="2" charset="0"/>
                <a:cs typeface="Aldhabi" pitchFamily="2" charset="-78"/>
              </a:rPr>
              <a:t>Regn</a:t>
            </a:r>
            <a:r>
              <a:rPr lang="en-IN" b="1" dirty="0">
                <a:solidFill>
                  <a:schemeClr val="bg1"/>
                </a:solidFill>
                <a:latin typeface="Bell MT" panose="02020503060305020303" pitchFamily="18" charset="0"/>
                <a:ea typeface="ADLaM Display" panose="02010000000000000000" pitchFamily="2" charset="0"/>
                <a:cs typeface="Aldhabi" pitchFamily="2" charset="-78"/>
              </a:rPr>
              <a:t>. No: 144-1111-0277-22</a:t>
            </a:r>
            <a:endParaRPr lang="en-US" b="1" dirty="0">
              <a:solidFill>
                <a:schemeClr val="bg1"/>
              </a:solidFill>
              <a:latin typeface="Bell MT" panose="02020503060305020303" pitchFamily="18" charset="0"/>
              <a:ea typeface="ADLaM Display" panose="02010000000000000000" pitchFamily="2" charset="0"/>
              <a:cs typeface="Aldhabi" pitchFamily="2" charset="-78"/>
            </a:endParaRP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xmlns="" id="{087FB336-AC6C-19CD-5DFC-ED0E4D52A75D}"/>
              </a:ext>
            </a:extLst>
          </p:cNvPr>
          <p:cNvSpPr/>
          <p:nvPr/>
        </p:nvSpPr>
        <p:spPr>
          <a:xfrm>
            <a:off x="-99735" y="-6189305"/>
            <a:ext cx="5471123" cy="5615706"/>
          </a:xfrm>
          <a:prstGeom prst="ellipse">
            <a:avLst/>
          </a:prstGeom>
          <a:solidFill>
            <a:srgbClr val="154229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endParaRPr lang="en-US" sz="4800" dirty="0">
              <a:latin typeface="Bell MT" panose="020205030603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192054417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xmlns="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D27312E-D143-3631-3A74-E43B61310F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DEF5B626-566F-CBC6-D219-DC71E4DF8C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4BD01085-56CE-918F-60C3-6948488CDAF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-2" y="0"/>
            <a:ext cx="12192000" cy="6852206"/>
          </a:xfrm>
          <a:prstGeom prst="rect">
            <a:avLst/>
          </a:prstGeom>
        </p:spPr>
      </p:pic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xmlns="" id="{0EB793B3-D680-46C4-F8EC-06B8A7E9BDBF}"/>
              </a:ext>
            </a:extLst>
          </p:cNvPr>
          <p:cNvSpPr/>
          <p:nvPr/>
        </p:nvSpPr>
        <p:spPr>
          <a:xfrm>
            <a:off x="1952126" y="1960990"/>
            <a:ext cx="8287745" cy="2167400"/>
          </a:xfrm>
          <a:prstGeom prst="roundRect">
            <a:avLst/>
          </a:prstGeom>
          <a:solidFill>
            <a:srgbClr val="154229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D31A8E47-765F-58F2-5CE8-EF8FDBCF638A}"/>
              </a:ext>
            </a:extLst>
          </p:cNvPr>
          <p:cNvSpPr txBox="1"/>
          <p:nvPr/>
        </p:nvSpPr>
        <p:spPr>
          <a:xfrm>
            <a:off x="2298920" y="2321415"/>
            <a:ext cx="7594159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IN" sz="8800" b="1" dirty="0">
                <a:solidFill>
                  <a:schemeClr val="bg1"/>
                </a:solidFill>
                <a:latin typeface="Bell MT" panose="02020503060305020303" pitchFamily="18" charset="0"/>
              </a:rPr>
              <a:t>THANK YOU!</a:t>
            </a:r>
            <a:endParaRPr lang="en-US" sz="8800" b="1" dirty="0">
              <a:solidFill>
                <a:schemeClr val="bg1"/>
              </a:solidFill>
              <a:latin typeface="Bell MT" panose="020205030603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430197833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xmlns="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703</Words>
  <Application>Microsoft Office PowerPoint</Application>
  <PresentationFormat>Custom</PresentationFormat>
  <Paragraphs>56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Slide 1</vt:lpstr>
      <vt:lpstr>DUGONGS </vt:lpstr>
      <vt:lpstr>Slide 3</vt:lpstr>
      <vt:lpstr>Slide 4</vt:lpstr>
      <vt:lpstr>Slide 5</vt:lpstr>
      <vt:lpstr>Slide 6</vt:lpstr>
      <vt:lpstr>Slide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Ankit Ghosh</dc:creator>
  <cp:lastModifiedBy>BMC</cp:lastModifiedBy>
  <cp:revision>19</cp:revision>
  <dcterms:created xsi:type="dcterms:W3CDTF">2023-12-24T16:21:31Z</dcterms:created>
  <dcterms:modified xsi:type="dcterms:W3CDTF">2024-02-24T02:03:41Z</dcterms:modified>
</cp:coreProperties>
</file>